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256" r:id="rId2"/>
    <p:sldId id="350" r:id="rId3"/>
    <p:sldId id="349" r:id="rId4"/>
    <p:sldId id="351" r:id="rId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635"/>
    <a:srgbClr val="717174"/>
    <a:srgbClr val="03491F"/>
    <a:srgbClr val="174374"/>
    <a:srgbClr val="262626"/>
    <a:srgbClr val="D0D0D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6823" autoAdjust="0"/>
    <p:restoredTop sz="92908" autoAdjust="0"/>
  </p:normalViewPr>
  <p:slideViewPr>
    <p:cSldViewPr>
      <p:cViewPr varScale="1">
        <p:scale>
          <a:sx n="108" d="100"/>
          <a:sy n="108" d="100"/>
        </p:scale>
        <p:origin x="-1752" y="-84"/>
      </p:cViewPr>
      <p:guideLst>
        <p:guide orient="horz" pos="2160"/>
        <p:guide orient="horz" pos="3744"/>
        <p:guide orient="horz" pos="1008"/>
        <p:guide pos="2880"/>
        <p:guide pos="4192"/>
        <p:guide pos="43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00"/>
    </p:cViewPr>
  </p:sorterViewPr>
  <p:notesViewPr>
    <p:cSldViewPr>
      <p:cViewPr varScale="1">
        <p:scale>
          <a:sx n="81" d="100"/>
          <a:sy n="81" d="100"/>
        </p:scale>
        <p:origin x="-2064" y="-10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r">
              <a:defRPr sz="1200"/>
            </a:lvl1pPr>
          </a:lstStyle>
          <a:p>
            <a:fld id="{476C18D7-0FB1-4E23-B52E-BE4659F8D831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r">
              <a:defRPr sz="1200"/>
            </a:lvl1pPr>
          </a:lstStyle>
          <a:p>
            <a:fld id="{AD398E10-A348-4D6B-BC4A-0B6C386330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1421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6767D-9689-44A1-8F48-1ECFA42988F2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C8B0F-C125-4E6E-9D63-036560D791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2285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C8B0F-C125-4E6E-9D63-036560D791B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3115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Font typeface="Arial" pitchFamily="34" charset="0"/>
              <a:buNone/>
            </a:pPr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69CD9-6A9D-4E20-A524-22F06F7A58D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69CD9-6A9D-4E20-A524-22F06F7A58D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CF3A4-BAE9-4FB7-B6CB-0BDA912A62F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1105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6500" y="431800"/>
            <a:ext cx="1943100" cy="345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31800"/>
            <a:ext cx="5676900" cy="345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3810000" cy="243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447800"/>
            <a:ext cx="3810000" cy="243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FIA-powerpoint-background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31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7772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6262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62626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62626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62626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62626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62626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62626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62626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62626"/>
          </a:solidFill>
          <a:latin typeface="Arial" charset="0"/>
        </a:defRPr>
      </a:lvl9pPr>
    </p:titleStyle>
    <p:bodyStyle>
      <a:lvl1pPr marL="271463" indent="-271463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ebdings" pitchFamily="18" charset="2"/>
        <a:buChar char="4"/>
        <a:defRPr sz="2000" b="1">
          <a:solidFill>
            <a:srgbClr val="262626"/>
          </a:solidFill>
          <a:latin typeface="+mn-lt"/>
          <a:ea typeface="+mn-ea"/>
          <a:cs typeface="+mn-cs"/>
        </a:defRPr>
      </a:lvl1pPr>
      <a:lvl2pPr marL="638175" indent="-252413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ebdings" pitchFamily="18" charset="2"/>
        <a:buChar char="4"/>
        <a:defRPr>
          <a:solidFill>
            <a:srgbClr val="262626"/>
          </a:solidFill>
          <a:latin typeface="+mn-lt"/>
        </a:defRPr>
      </a:lvl2pPr>
      <a:lvl3pPr marL="981075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ebdings" pitchFamily="18" charset="2"/>
        <a:buChar char="4"/>
        <a:defRPr sz="1600">
          <a:solidFill>
            <a:srgbClr val="262626"/>
          </a:solidFill>
          <a:latin typeface="+mn-lt"/>
        </a:defRPr>
      </a:lvl3pPr>
      <a:lvl4pPr marL="1327150" indent="-231775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ebdings" pitchFamily="18" charset="2"/>
        <a:buChar char="4"/>
        <a:defRPr sz="1600">
          <a:solidFill>
            <a:srgbClr val="262626"/>
          </a:solidFill>
          <a:latin typeface="+mn-lt"/>
        </a:defRPr>
      </a:lvl4pPr>
      <a:lvl5pPr marL="1704975" indent="-263525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ebdings" pitchFamily="18" charset="2"/>
        <a:buChar char="4"/>
        <a:defRPr sz="1600">
          <a:solidFill>
            <a:srgbClr val="262626"/>
          </a:solidFill>
          <a:latin typeface="+mn-lt"/>
        </a:defRPr>
      </a:lvl5pPr>
      <a:lvl6pPr marL="2162175" indent="-263525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ebdings" pitchFamily="18" charset="2"/>
        <a:buChar char="4"/>
        <a:defRPr sz="1600">
          <a:solidFill>
            <a:srgbClr val="262626"/>
          </a:solidFill>
          <a:latin typeface="+mn-lt"/>
        </a:defRPr>
      </a:lvl6pPr>
      <a:lvl7pPr marL="2619375" indent="-263525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ebdings" pitchFamily="18" charset="2"/>
        <a:buChar char="4"/>
        <a:defRPr sz="1600">
          <a:solidFill>
            <a:srgbClr val="262626"/>
          </a:solidFill>
          <a:latin typeface="+mn-lt"/>
        </a:defRPr>
      </a:lvl7pPr>
      <a:lvl8pPr marL="3076575" indent="-263525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ebdings" pitchFamily="18" charset="2"/>
        <a:buChar char="4"/>
        <a:defRPr sz="1600">
          <a:solidFill>
            <a:srgbClr val="262626"/>
          </a:solidFill>
          <a:latin typeface="+mn-lt"/>
        </a:defRPr>
      </a:lvl8pPr>
      <a:lvl9pPr marL="3533775" indent="-263525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ebdings" pitchFamily="18" charset="2"/>
        <a:buChar char="4"/>
        <a:defRPr sz="1600">
          <a:solidFill>
            <a:srgbClr val="26262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Fmachugh@websterbank.com" TargetMode="Externa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810000"/>
            <a:ext cx="6921500" cy="91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Working Capital for CEFIA-eligible Contractors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72400" y="6519446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v10092013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/>
        </p:nvSpPr>
        <p:spPr bwMode="auto">
          <a:xfrm>
            <a:off x="8537575" y="6076950"/>
            <a:ext cx="758825" cy="2476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fld id="{D846BCD9-127B-4458-A109-BF8F9A143BD2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2</a:t>
            </a:fld>
            <a:endParaRPr lang="en-US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Working Capital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380999" y="1371601"/>
            <a:ext cx="8535987" cy="4829174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chemeClr val="accent6">
                    <a:lumMod val="50000"/>
                  </a:schemeClr>
                </a:solidFill>
              </a:rPr>
              <a:t>What is working capital?</a:t>
            </a:r>
          </a:p>
          <a:p>
            <a:pPr lvl="1"/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</a:rPr>
              <a:t>Line of credit secured by ongoing cash flow / project finance / accounts receivable (</a:t>
            </a:r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e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</a:rPr>
              <a:t>.g., your customers)</a:t>
            </a:r>
          </a:p>
          <a:p>
            <a:r>
              <a:rPr lang="en-US" sz="2600" dirty="0" smtClean="0">
                <a:solidFill>
                  <a:schemeClr val="accent6">
                    <a:lumMod val="50000"/>
                  </a:schemeClr>
                </a:solidFill>
              </a:rPr>
              <a:t>CEFIA’s Working Capital program</a:t>
            </a:r>
          </a:p>
          <a:p>
            <a:pPr lvl="1"/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</a:rPr>
              <a:t>Partnering with banks – Webster Bank is the first</a:t>
            </a:r>
          </a:p>
          <a:p>
            <a:pPr lvl="1"/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</a:rPr>
              <a:t>Borrow up to 50% of project costs for CEFIA program</a:t>
            </a:r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</a:rPr>
              <a:t>projects</a:t>
            </a:r>
          </a:p>
          <a:p>
            <a:r>
              <a:rPr lang="en-US" sz="2600" dirty="0" smtClean="0">
                <a:solidFill>
                  <a:schemeClr val="accent6">
                    <a:lumMod val="50000"/>
                  </a:schemeClr>
                </a:solidFill>
              </a:rPr>
              <a:t>Interest </a:t>
            </a:r>
            <a:r>
              <a:rPr lang="en-US" sz="2600" dirty="0">
                <a:solidFill>
                  <a:schemeClr val="accent6">
                    <a:lumMod val="50000"/>
                  </a:schemeClr>
                </a:solidFill>
              </a:rPr>
              <a:t>rate = </a:t>
            </a:r>
            <a:r>
              <a:rPr lang="en-US" sz="2600" dirty="0" smtClean="0">
                <a:solidFill>
                  <a:schemeClr val="accent6">
                    <a:lumMod val="50000"/>
                  </a:schemeClr>
                </a:solidFill>
              </a:rPr>
              <a:t>Webster Bank Prime Rate </a:t>
            </a:r>
            <a:r>
              <a:rPr lang="en-US" sz="2600" dirty="0">
                <a:solidFill>
                  <a:schemeClr val="accent6">
                    <a:lumMod val="50000"/>
                  </a:schemeClr>
                </a:solidFill>
              </a:rPr>
              <a:t>+ 2</a:t>
            </a:r>
            <a:r>
              <a:rPr lang="en-US" sz="2600" dirty="0" smtClean="0">
                <a:solidFill>
                  <a:schemeClr val="accent6">
                    <a:lumMod val="50000"/>
                  </a:schemeClr>
                </a:solidFill>
              </a:rPr>
              <a:t>%, floating (today = 5.25%)</a:t>
            </a:r>
          </a:p>
          <a:p>
            <a:r>
              <a:rPr lang="en-US" sz="2600" dirty="0" smtClean="0">
                <a:solidFill>
                  <a:schemeClr val="accent6">
                    <a:lumMod val="50000"/>
                  </a:schemeClr>
                </a:solidFill>
              </a:rPr>
              <a:t>Webster Bank will confirm project with CEFIA</a:t>
            </a:r>
            <a:endParaRPr lang="en-US" sz="2600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772400" y="6519446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v10092013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350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772400" cy="6096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Application Requirements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 bwMode="auto">
          <a:xfrm>
            <a:off x="8537575" y="6076950"/>
            <a:ext cx="758825" cy="2476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fld id="{D846BCD9-127B-4458-A109-BF8F9A143BD2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3</a:t>
            </a:fld>
            <a:endParaRPr lang="en-US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380999" y="1371601"/>
            <a:ext cx="8686801" cy="4498847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To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apply, submit the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following:</a:t>
            </a:r>
          </a:p>
          <a:p>
            <a:pPr marL="0" indent="0">
              <a:buNone/>
            </a:pPr>
            <a:endParaRPr lang="en-US" sz="300" dirty="0">
              <a:solidFill>
                <a:schemeClr val="accent6">
                  <a:lumMod val="50000"/>
                </a:schemeClr>
              </a:solidFill>
            </a:endParaRPr>
          </a:p>
          <a:p>
            <a:pPr marL="865188" lvl="1" indent="-514350">
              <a:spcAft>
                <a:spcPts val="300"/>
              </a:spcAft>
              <a:buFont typeface="+mj-lt"/>
              <a:buAutoNum type="arabicPeriod"/>
            </a:pP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Webster Bank Business Banking Application</a:t>
            </a: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865188" lvl="1" indent="-514350">
              <a:spcAft>
                <a:spcPts val="30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CEFIA financial product being used (Smart-E, CT Solar Lease,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CT Solar Loan, Cozy Home loan) and CEFIA-approved contractor certificate</a:t>
            </a: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865188" lvl="1" indent="-514350">
              <a:spcAft>
                <a:spcPts val="30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Project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address (if requesting funds with 1</a:t>
            </a:r>
            <a:r>
              <a:rPr lang="en-US" sz="2000" baseline="30000" dirty="0" smtClean="0">
                <a:solidFill>
                  <a:schemeClr val="accent6">
                    <a:lumMod val="50000"/>
                  </a:schemeClr>
                </a:solidFill>
              </a:rPr>
              <a:t>st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application)</a:t>
            </a: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865188" lvl="1" indent="-514350">
              <a:spcAft>
                <a:spcPts val="30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Project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amount  (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if requesting funds with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US" sz="2000" baseline="30000" dirty="0" smtClean="0">
                <a:solidFill>
                  <a:schemeClr val="accent6">
                    <a:lumMod val="50000"/>
                  </a:schemeClr>
                </a:solidFill>
              </a:rPr>
              <a:t>st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application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 marL="865188" lvl="1" indent="-514350">
              <a:spcAft>
                <a:spcPts val="30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(Most recent business tax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return*) </a:t>
            </a: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865188" lvl="1" indent="-514350">
              <a:spcAft>
                <a:spcPts val="30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(Most recent business balance sheet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 marL="350838" lvl="1" indent="0">
              <a:buNone/>
            </a:pPr>
            <a:endParaRPr lang="en-US" sz="16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181506" y="4561598"/>
            <a:ext cx="2286000" cy="666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Only for first working capital </a:t>
            </a:r>
            <a:r>
              <a:rPr lang="en-US" sz="2800" dirty="0" smtClean="0"/>
              <a:t>application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5827587" y="4198927"/>
            <a:ext cx="370852" cy="995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}</a:t>
            </a:r>
            <a:endParaRPr lang="en-US" sz="8800" dirty="0"/>
          </a:p>
        </p:txBody>
      </p:sp>
      <p:sp>
        <p:nvSpPr>
          <p:cNvPr id="12" name="TextBox 11"/>
          <p:cNvSpPr txBox="1"/>
          <p:nvPr/>
        </p:nvSpPr>
        <p:spPr>
          <a:xfrm>
            <a:off x="3734988" y="6052016"/>
            <a:ext cx="4605171" cy="2975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* Total project amounts &gt;$50k will require 2 years of tax returns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7772400" y="6519446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v10092013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805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 bwMode="auto">
          <a:xfrm>
            <a:off x="304800" y="3810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262626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262626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262626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262626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262626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262626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262626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262626"/>
                </a:solidFill>
                <a:latin typeface="Arial" charset="0"/>
              </a:defRPr>
            </a:lvl9pPr>
          </a:lstStyle>
          <a:p>
            <a:r>
              <a:rPr lang="en-US" sz="3600" kern="0" baseline="0" dirty="0" smtClean="0">
                <a:solidFill>
                  <a:schemeClr val="accent6">
                    <a:lumMod val="50000"/>
                  </a:schemeClr>
                </a:solidFill>
              </a:rPr>
              <a:t>Getting Started</a:t>
            </a:r>
            <a:endParaRPr lang="en-US" sz="3600" b="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 bwMode="auto">
          <a:xfrm>
            <a:off x="8537575" y="6076950"/>
            <a:ext cx="758825" cy="2476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fld id="{D846BCD9-127B-4458-A109-BF8F9A143BD2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4</a:t>
            </a:fld>
            <a:endParaRPr lang="en-US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 bwMode="auto">
          <a:xfrm>
            <a:off x="152400" y="1447800"/>
            <a:ext cx="8764587" cy="442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ebdings" pitchFamily="18" charset="2"/>
              <a:buNone/>
              <a:defRPr sz="2000" b="1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ebdings" pitchFamily="18" charset="2"/>
              <a:buNone/>
              <a:defRPr>
                <a:solidFill>
                  <a:srgbClr val="262626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ebdings" pitchFamily="18" charset="2"/>
              <a:buNone/>
              <a:defRPr sz="1600">
                <a:solidFill>
                  <a:srgbClr val="262626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ebdings" pitchFamily="18" charset="2"/>
              <a:buNone/>
              <a:defRPr sz="1600">
                <a:solidFill>
                  <a:srgbClr val="262626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ebdings" pitchFamily="18" charset="2"/>
              <a:buNone/>
              <a:defRPr sz="1600">
                <a:solidFill>
                  <a:srgbClr val="262626"/>
                </a:solidFill>
                <a:latin typeface="+mn-lt"/>
              </a:defRPr>
            </a:lvl5pPr>
            <a:lvl6pPr marL="2286000" indent="0" algn="ctr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ebdings" pitchFamily="18" charset="2"/>
              <a:buNone/>
              <a:defRPr sz="1600">
                <a:solidFill>
                  <a:srgbClr val="262626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ebdings" pitchFamily="18" charset="2"/>
              <a:buNone/>
              <a:defRPr sz="1600">
                <a:solidFill>
                  <a:srgbClr val="262626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ebdings" pitchFamily="18" charset="2"/>
              <a:buNone/>
              <a:defRPr sz="1600">
                <a:solidFill>
                  <a:srgbClr val="262626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ebdings" pitchFamily="18" charset="2"/>
              <a:buNone/>
              <a:defRPr sz="1600">
                <a:solidFill>
                  <a:srgbClr val="262626"/>
                </a:solidFill>
                <a:latin typeface="+mn-lt"/>
              </a:defRPr>
            </a:lvl9pPr>
          </a:lstStyle>
          <a:p>
            <a:pPr marL="350838" lvl="1"/>
            <a:endParaRPr lang="en-US" sz="1600" kern="0" baseline="0" dirty="0" smtClean="0"/>
          </a:p>
          <a:p>
            <a:pPr marL="350838" lvl="1" algn="l"/>
            <a:r>
              <a:rPr lang="en-US" kern="0" baseline="0" dirty="0" smtClean="0">
                <a:solidFill>
                  <a:schemeClr val="accent6">
                    <a:lumMod val="50000"/>
                  </a:schemeClr>
                </a:solidFill>
              </a:rPr>
              <a:t>To learn more or discuss working capital for your business, contact Frank Mac Hugh, V.P. of Business Banking at:</a:t>
            </a:r>
          </a:p>
          <a:p>
            <a:pPr marL="350838" lvl="1"/>
            <a:endParaRPr lang="en-US" kern="0" baseline="0" dirty="0" smtClean="0"/>
          </a:p>
          <a:p>
            <a:endParaRPr lang="en-US" kern="0" baseline="0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78242" y="4469001"/>
            <a:ext cx="4859333" cy="152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3115118"/>
            <a:ext cx="487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0838" lvl="1"/>
            <a:r>
              <a:rPr lang="en-US" kern="0" baseline="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Business: (860) </a:t>
            </a:r>
            <a:r>
              <a:rPr lang="en-US" kern="0" baseline="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692-1607</a:t>
            </a:r>
          </a:p>
          <a:p>
            <a:pPr marL="350838" lvl="1"/>
            <a:r>
              <a:rPr lang="en-US" kern="0" baseline="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Mobile</a:t>
            </a:r>
            <a:r>
              <a:rPr lang="en-US" kern="0" baseline="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:     (860) 480-6433</a:t>
            </a:r>
          </a:p>
          <a:p>
            <a:pPr marL="350838" lvl="1"/>
            <a:r>
              <a:rPr lang="en-US" kern="0" baseline="0" dirty="0">
                <a:latin typeface="+mn-lt"/>
                <a:hlinkClick r:id="rId5"/>
              </a:rPr>
              <a:t>Fmachugh@websterbank.com</a:t>
            </a:r>
            <a:endParaRPr lang="en-US" kern="0" baseline="0" dirty="0">
              <a:latin typeface="+mn-lt"/>
            </a:endParaRP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772400" y="6519446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v10092013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864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FIA PowerPoint Template">
  <a:themeElements>
    <a:clrScheme name="">
      <a:dk1>
        <a:srgbClr val="717174"/>
      </a:dk1>
      <a:lt1>
        <a:srgbClr val="FFFFFF"/>
      </a:lt1>
      <a:dk2>
        <a:srgbClr val="717174"/>
      </a:dk2>
      <a:lt2>
        <a:srgbClr val="D0D0D2"/>
      </a:lt2>
      <a:accent1>
        <a:srgbClr val="E1C220"/>
      </a:accent1>
      <a:accent2>
        <a:srgbClr val="8FC3EA"/>
      </a:accent2>
      <a:accent3>
        <a:srgbClr val="FFFFFF"/>
      </a:accent3>
      <a:accent4>
        <a:srgbClr val="5F5F62"/>
      </a:accent4>
      <a:accent5>
        <a:srgbClr val="EEDDAB"/>
      </a:accent5>
      <a:accent6>
        <a:srgbClr val="81B0D4"/>
      </a:accent6>
      <a:hlink>
        <a:srgbClr val="5D9732"/>
      </a:hlink>
      <a:folHlink>
        <a:srgbClr val="A5A5A9"/>
      </a:folHlink>
    </a:clrScheme>
    <a:fontScheme name="CCEF PowerPoin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CCEF PowerPoin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EF PowerPoin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EF PowerPoin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EF PowerPoin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EF PowerPoin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EF PowerPoin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EF PowerPoin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EF PowerPoin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EF PowerPoin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EF PowerPoin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EF PowerPoin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EF PowerPoin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CEFIA PowerPoint Template</Template>
  <TotalTime>7539</TotalTime>
  <Words>221</Words>
  <Application>Microsoft Office PowerPoint</Application>
  <PresentationFormat>On-screen Show (4:3)</PresentationFormat>
  <Paragraphs>39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CEFIA PowerPoint Template</vt:lpstr>
      <vt:lpstr>Working Capital for CEFIA-eligible Contractors</vt:lpstr>
      <vt:lpstr>Working Capital</vt:lpstr>
      <vt:lpstr>Application Requirements</vt:lpstr>
      <vt:lpstr>Slide 4</vt:lpstr>
    </vt:vector>
  </TitlesOfParts>
  <Company>Connecticut Innovations,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 Presentation Title Here</dc:title>
  <dc:creator>Bryan T. Garcia</dc:creator>
  <cp:lastModifiedBy>sbednarz</cp:lastModifiedBy>
  <cp:revision>144</cp:revision>
  <cp:lastPrinted>2012-12-20T21:38:10Z</cp:lastPrinted>
  <dcterms:created xsi:type="dcterms:W3CDTF">2012-10-30T13:01:16Z</dcterms:created>
  <dcterms:modified xsi:type="dcterms:W3CDTF">2015-12-02T18:31:15Z</dcterms:modified>
</cp:coreProperties>
</file>